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2/28/2022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2/28/2022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2/28/2022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2/28/2022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2/28/2022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3546BDE-E0CE-48B7-9191-118E8237D7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989" y="384510"/>
            <a:ext cx="11446043" cy="6096501"/>
          </a:xfrm>
        </p:spPr>
      </p:pic>
    </p:spTree>
    <p:extLst>
      <p:ext uri="{BB962C8B-B14F-4D97-AF65-F5344CB8AC3E}">
        <p14:creationId xmlns:p14="http://schemas.microsoft.com/office/powerpoint/2010/main" val="183243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CF21E-35A8-46FB-8907-FBD0BDBBEDA8}"/>
              </a:ext>
            </a:extLst>
          </p:cNvPr>
          <p:cNvSpPr>
            <a:spLocks noGrp="1"/>
          </p:cNvSpPr>
          <p:nvPr>
            <p:ph type="title"/>
          </p:nvPr>
        </p:nvSpPr>
        <p:spPr/>
        <p:txBody>
          <a:bodyPr/>
          <a:lstStyle/>
          <a:p>
            <a:r>
              <a:rPr lang="az-Latn-AZ" dirty="0">
                <a:solidFill>
                  <a:schemeClr val="accent5">
                    <a:lumMod val="50000"/>
                  </a:schemeClr>
                </a:solidFill>
                <a:latin typeface="Algerian" panose="04020705040A02060702" pitchFamily="82" charset="0"/>
              </a:rPr>
              <a:t>SELECTİON SORT</a:t>
            </a:r>
          </a:p>
        </p:txBody>
      </p:sp>
      <p:sp>
        <p:nvSpPr>
          <p:cNvPr id="3" name="Content Placeholder 2">
            <a:extLst>
              <a:ext uri="{FF2B5EF4-FFF2-40B4-BE49-F238E27FC236}">
                <a16:creationId xmlns:a16="http://schemas.microsoft.com/office/drawing/2014/main" id="{627E1054-87ED-4748-A8BB-44F2856AD98D}"/>
              </a:ext>
            </a:extLst>
          </p:cNvPr>
          <p:cNvSpPr>
            <a:spLocks noGrp="1"/>
          </p:cNvSpPr>
          <p:nvPr>
            <p:ph idx="1"/>
          </p:nvPr>
        </p:nvSpPr>
        <p:spPr>
          <a:xfrm>
            <a:off x="998220" y="1740408"/>
            <a:ext cx="10058400" cy="3849624"/>
          </a:xfrm>
        </p:spPr>
        <p:txBody>
          <a:bodyPr/>
          <a:lstStyle/>
          <a:p>
            <a:pPr marL="0" indent="0">
              <a:buNone/>
            </a:pPr>
            <a:r>
              <a:rPr lang="az-Latn-AZ" dirty="0">
                <a:latin typeface="Times New Roman" panose="02020603050405020304" pitchFamily="18" charset="0"/>
                <a:cs typeface="Times New Roman" panose="02020603050405020304" pitchFamily="18" charset="0"/>
              </a:rPr>
              <a:t>1.İlk elementi minimum olaraq təyin edin.</a:t>
            </a:r>
          </a:p>
        </p:txBody>
      </p:sp>
      <p:pic>
        <p:nvPicPr>
          <p:cNvPr id="4" name="Picture 3">
            <a:extLst>
              <a:ext uri="{FF2B5EF4-FFF2-40B4-BE49-F238E27FC236}">
                <a16:creationId xmlns:a16="http://schemas.microsoft.com/office/drawing/2014/main" id="{82BD73D0-B75B-447F-A29E-8FE11ADDBAF5}"/>
              </a:ext>
            </a:extLst>
          </p:cNvPr>
          <p:cNvPicPr>
            <a:picLocks noChangeAspect="1"/>
          </p:cNvPicPr>
          <p:nvPr/>
        </p:nvPicPr>
        <p:blipFill rotWithShape="1">
          <a:blip r:embed="rId2"/>
          <a:srcRect l="42029" t="66783" r="21439" b="20680"/>
          <a:stretch/>
        </p:blipFill>
        <p:spPr>
          <a:xfrm>
            <a:off x="1066800" y="2205175"/>
            <a:ext cx="4453890" cy="1054608"/>
          </a:xfrm>
          <a:prstGeom prst="rect">
            <a:avLst/>
          </a:prstGeom>
        </p:spPr>
      </p:pic>
      <p:sp>
        <p:nvSpPr>
          <p:cNvPr id="6" name="TextBox 5">
            <a:extLst>
              <a:ext uri="{FF2B5EF4-FFF2-40B4-BE49-F238E27FC236}">
                <a16:creationId xmlns:a16="http://schemas.microsoft.com/office/drawing/2014/main" id="{D11B4B99-3CC4-49DE-876E-5E5BC69B2248}"/>
              </a:ext>
            </a:extLst>
          </p:cNvPr>
          <p:cNvSpPr txBox="1"/>
          <p:nvPr/>
        </p:nvSpPr>
        <p:spPr>
          <a:xfrm>
            <a:off x="1219200" y="3985260"/>
            <a:ext cx="6743700" cy="746760"/>
          </a:xfrm>
          <a:prstGeom prst="rect">
            <a:avLst/>
          </a:prstGeom>
          <a:noFill/>
        </p:spPr>
        <p:txBody>
          <a:bodyPr wrap="square" rtlCol="0">
            <a:spAutoFit/>
          </a:bodyPr>
          <a:lstStyle/>
          <a:p>
            <a:endParaRPr lang="az-Latn-AZ" dirty="0"/>
          </a:p>
        </p:txBody>
      </p:sp>
      <p:sp>
        <p:nvSpPr>
          <p:cNvPr id="8" name="TextBox 7">
            <a:extLst>
              <a:ext uri="{FF2B5EF4-FFF2-40B4-BE49-F238E27FC236}">
                <a16:creationId xmlns:a16="http://schemas.microsoft.com/office/drawing/2014/main" id="{493CF777-5B2C-456A-A069-450522968265}"/>
              </a:ext>
            </a:extLst>
          </p:cNvPr>
          <p:cNvSpPr txBox="1"/>
          <p:nvPr/>
        </p:nvSpPr>
        <p:spPr>
          <a:xfrm>
            <a:off x="998220" y="3340944"/>
            <a:ext cx="10538460" cy="923330"/>
          </a:xfrm>
          <a:prstGeom prst="rect">
            <a:avLst/>
          </a:prstGeom>
          <a:noFill/>
        </p:spPr>
        <p:txBody>
          <a:bodyPr wrap="square" rtlCol="0">
            <a:spAutoFit/>
          </a:bodyPr>
          <a:lstStyle/>
          <a:p>
            <a:r>
              <a:rPr lang="az-Latn-AZ" dirty="0">
                <a:latin typeface="Times New Roman" panose="02020603050405020304" pitchFamily="18" charset="0"/>
                <a:cs typeface="Times New Roman" panose="02020603050405020304" pitchFamily="18" charset="0"/>
              </a:rPr>
              <a:t>2. İkinci elementlə minimumu müqayisə edin. İkinci element minimumdan kiçikdirsə, ikinci elementi minimum olaraq təyin edin.Üçüncü elementlə minimumu müqayisə edin. Yenə də, əgər üçüncü element daha kiçikdirsə, onda üçüncü elementə minimum təyin edin, əks halda heç nə etməyin. Proses son elementə qədər davam edir.</a:t>
            </a:r>
          </a:p>
        </p:txBody>
      </p:sp>
      <p:pic>
        <p:nvPicPr>
          <p:cNvPr id="10" name="Picture 9">
            <a:extLst>
              <a:ext uri="{FF2B5EF4-FFF2-40B4-BE49-F238E27FC236}">
                <a16:creationId xmlns:a16="http://schemas.microsoft.com/office/drawing/2014/main" id="{989C819E-C04B-4D29-BB1C-4845F296DC02}"/>
              </a:ext>
            </a:extLst>
          </p:cNvPr>
          <p:cNvPicPr>
            <a:picLocks noChangeAspect="1"/>
          </p:cNvPicPr>
          <p:nvPr/>
        </p:nvPicPr>
        <p:blipFill rotWithShape="1">
          <a:blip r:embed="rId3"/>
          <a:srcRect l="51441" t="54213" r="31060" b="15857"/>
          <a:stretch/>
        </p:blipFill>
        <p:spPr>
          <a:xfrm>
            <a:off x="1152525" y="4264274"/>
            <a:ext cx="2141220" cy="2059945"/>
          </a:xfrm>
          <a:prstGeom prst="rect">
            <a:avLst/>
          </a:prstGeom>
        </p:spPr>
      </p:pic>
    </p:spTree>
    <p:extLst>
      <p:ext uri="{BB962C8B-B14F-4D97-AF65-F5344CB8AC3E}">
        <p14:creationId xmlns:p14="http://schemas.microsoft.com/office/powerpoint/2010/main" val="699974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A927D-3EA2-4AA9-89AF-1F676C2DAD56}"/>
              </a:ext>
            </a:extLst>
          </p:cNvPr>
          <p:cNvSpPr>
            <a:spLocks noGrp="1"/>
          </p:cNvSpPr>
          <p:nvPr>
            <p:ph idx="1"/>
          </p:nvPr>
        </p:nvSpPr>
        <p:spPr>
          <a:xfrm>
            <a:off x="601980" y="617220"/>
            <a:ext cx="10058400" cy="3849624"/>
          </a:xfrm>
        </p:spPr>
        <p:txBody>
          <a:bodyPr/>
          <a:lstStyle/>
          <a:p>
            <a:pPr marL="0" indent="0">
              <a:buNone/>
            </a:pPr>
            <a:r>
              <a:rPr lang="az-Latn-AZ" dirty="0">
                <a:latin typeface="Times New Roman" panose="02020603050405020304" pitchFamily="18" charset="0"/>
                <a:cs typeface="Times New Roman" panose="02020603050405020304" pitchFamily="18" charset="0"/>
              </a:rPr>
              <a:t>3.Hər yenilənmədən sonra sıranın önünə minimumu yerləşdirirk.</a:t>
            </a:r>
          </a:p>
        </p:txBody>
      </p:sp>
      <p:pic>
        <p:nvPicPr>
          <p:cNvPr id="4" name="Picture 3">
            <a:extLst>
              <a:ext uri="{FF2B5EF4-FFF2-40B4-BE49-F238E27FC236}">
                <a16:creationId xmlns:a16="http://schemas.microsoft.com/office/drawing/2014/main" id="{BEBB1793-99E2-402F-808F-E5A4A168AAEB}"/>
              </a:ext>
            </a:extLst>
          </p:cNvPr>
          <p:cNvPicPr>
            <a:picLocks noChangeAspect="1"/>
          </p:cNvPicPr>
          <p:nvPr/>
        </p:nvPicPr>
        <p:blipFill rotWithShape="1">
          <a:blip r:embed="rId2"/>
          <a:srcRect l="41875" t="56333" r="21438" b="28000"/>
          <a:stretch/>
        </p:blipFill>
        <p:spPr>
          <a:xfrm>
            <a:off x="754380" y="1112520"/>
            <a:ext cx="4472940" cy="1074420"/>
          </a:xfrm>
          <a:prstGeom prst="rect">
            <a:avLst/>
          </a:prstGeom>
        </p:spPr>
      </p:pic>
      <p:sp>
        <p:nvSpPr>
          <p:cNvPr id="6" name="TextBox 5">
            <a:extLst>
              <a:ext uri="{FF2B5EF4-FFF2-40B4-BE49-F238E27FC236}">
                <a16:creationId xmlns:a16="http://schemas.microsoft.com/office/drawing/2014/main" id="{032C41C5-7FA4-4801-8BD4-FCE40C7268A8}"/>
              </a:ext>
            </a:extLst>
          </p:cNvPr>
          <p:cNvSpPr txBox="1"/>
          <p:nvPr/>
        </p:nvSpPr>
        <p:spPr>
          <a:xfrm>
            <a:off x="754380" y="2529840"/>
            <a:ext cx="7459980" cy="1386840"/>
          </a:xfrm>
          <a:prstGeom prst="rect">
            <a:avLst/>
          </a:prstGeom>
          <a:noFill/>
        </p:spPr>
        <p:txBody>
          <a:bodyPr wrap="square" rtlCol="0">
            <a:spAutoFit/>
          </a:bodyPr>
          <a:lstStyle/>
          <a:p>
            <a:endParaRPr lang="az-Latn-AZ" dirty="0"/>
          </a:p>
        </p:txBody>
      </p:sp>
      <p:pic>
        <p:nvPicPr>
          <p:cNvPr id="7" name="Picture 6">
            <a:extLst>
              <a:ext uri="{FF2B5EF4-FFF2-40B4-BE49-F238E27FC236}">
                <a16:creationId xmlns:a16="http://schemas.microsoft.com/office/drawing/2014/main" id="{32212E0F-2052-4F11-B9E6-9E2B3975C984}"/>
              </a:ext>
            </a:extLst>
          </p:cNvPr>
          <p:cNvPicPr>
            <a:picLocks noChangeAspect="1"/>
          </p:cNvPicPr>
          <p:nvPr/>
        </p:nvPicPr>
        <p:blipFill rotWithShape="1">
          <a:blip r:embed="rId3"/>
          <a:srcRect l="39969" t="18001" r="27188" b="28444"/>
          <a:stretch/>
        </p:blipFill>
        <p:spPr>
          <a:xfrm>
            <a:off x="830580" y="2682240"/>
            <a:ext cx="4004310" cy="3672840"/>
          </a:xfrm>
          <a:prstGeom prst="rect">
            <a:avLst/>
          </a:prstGeom>
        </p:spPr>
      </p:pic>
      <p:pic>
        <p:nvPicPr>
          <p:cNvPr id="8" name="Picture 7">
            <a:extLst>
              <a:ext uri="{FF2B5EF4-FFF2-40B4-BE49-F238E27FC236}">
                <a16:creationId xmlns:a16="http://schemas.microsoft.com/office/drawing/2014/main" id="{A2C1060F-8741-4F28-8129-F0CD24F092B5}"/>
              </a:ext>
            </a:extLst>
          </p:cNvPr>
          <p:cNvPicPr>
            <a:picLocks noChangeAspect="1"/>
          </p:cNvPicPr>
          <p:nvPr/>
        </p:nvPicPr>
        <p:blipFill rotWithShape="1">
          <a:blip r:embed="rId4"/>
          <a:srcRect l="44687" t="42556" r="21750" b="28445"/>
          <a:stretch/>
        </p:blipFill>
        <p:spPr>
          <a:xfrm>
            <a:off x="6212205" y="3701796"/>
            <a:ext cx="4091940" cy="1988820"/>
          </a:xfrm>
          <a:prstGeom prst="rect">
            <a:avLst/>
          </a:prstGeom>
        </p:spPr>
      </p:pic>
      <p:cxnSp>
        <p:nvCxnSpPr>
          <p:cNvPr id="10" name="Straight Connector 9">
            <a:extLst>
              <a:ext uri="{FF2B5EF4-FFF2-40B4-BE49-F238E27FC236}">
                <a16:creationId xmlns:a16="http://schemas.microsoft.com/office/drawing/2014/main" id="{A7247F66-8767-497D-8DCA-4398BCF41E9B}"/>
              </a:ext>
            </a:extLst>
          </p:cNvPr>
          <p:cNvCxnSpPr/>
          <p:nvPr/>
        </p:nvCxnSpPr>
        <p:spPr>
          <a:xfrm flipV="1">
            <a:off x="388620" y="2529840"/>
            <a:ext cx="11422380" cy="12192"/>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897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198A4-B9C6-4779-B5C0-88EE654DA69E}"/>
              </a:ext>
            </a:extLst>
          </p:cNvPr>
          <p:cNvSpPr>
            <a:spLocks noGrp="1"/>
          </p:cNvSpPr>
          <p:nvPr>
            <p:ph idx="1"/>
          </p:nvPr>
        </p:nvSpPr>
        <p:spPr>
          <a:xfrm>
            <a:off x="922020" y="1409700"/>
            <a:ext cx="10058400" cy="3849624"/>
          </a:xfrm>
        </p:spPr>
        <p:txBody>
          <a:bodyPr/>
          <a:lstStyle/>
          <a:p>
            <a:pPr marL="0" indent="0">
              <a:buNone/>
            </a:pPr>
            <a:r>
              <a:rPr lang="az-Latn-AZ" dirty="0">
                <a:latin typeface="Times New Roman" panose="02020603050405020304" pitchFamily="18" charset="0"/>
                <a:cs typeface="Times New Roman" panose="02020603050405020304" pitchFamily="18" charset="0"/>
              </a:rPr>
              <a:t>1.Tutaq ki, aşağıdakı massivi çeşidləməliyik.</a:t>
            </a:r>
          </a:p>
        </p:txBody>
      </p:sp>
      <p:sp>
        <p:nvSpPr>
          <p:cNvPr id="4" name="TextBox 3">
            <a:extLst>
              <a:ext uri="{FF2B5EF4-FFF2-40B4-BE49-F238E27FC236}">
                <a16:creationId xmlns:a16="http://schemas.microsoft.com/office/drawing/2014/main" id="{E0A91904-7213-4F06-A919-9BCF725D4991}"/>
              </a:ext>
            </a:extLst>
          </p:cNvPr>
          <p:cNvSpPr txBox="1"/>
          <p:nvPr/>
        </p:nvSpPr>
        <p:spPr>
          <a:xfrm>
            <a:off x="1005840" y="632460"/>
            <a:ext cx="4884420" cy="646331"/>
          </a:xfrm>
          <a:prstGeom prst="rect">
            <a:avLst/>
          </a:prstGeom>
          <a:noFill/>
        </p:spPr>
        <p:txBody>
          <a:bodyPr wrap="square" rtlCol="0">
            <a:spAutoFit/>
          </a:bodyPr>
          <a:lstStyle/>
          <a:p>
            <a:r>
              <a:rPr lang="az-Latn-AZ" sz="3600" dirty="0">
                <a:solidFill>
                  <a:schemeClr val="accent5">
                    <a:lumMod val="50000"/>
                  </a:schemeClr>
                </a:solidFill>
                <a:latin typeface="Algerian" panose="04020705040A02060702" pitchFamily="82" charset="0"/>
              </a:rPr>
              <a:t>İNSERTİON SORT</a:t>
            </a:r>
          </a:p>
        </p:txBody>
      </p:sp>
      <p:pic>
        <p:nvPicPr>
          <p:cNvPr id="5" name="Picture 4">
            <a:extLst>
              <a:ext uri="{FF2B5EF4-FFF2-40B4-BE49-F238E27FC236}">
                <a16:creationId xmlns:a16="http://schemas.microsoft.com/office/drawing/2014/main" id="{373D6B3F-0E6D-46C7-8C34-395ED73625D9}"/>
              </a:ext>
            </a:extLst>
          </p:cNvPr>
          <p:cNvPicPr>
            <a:picLocks noChangeAspect="1"/>
          </p:cNvPicPr>
          <p:nvPr/>
        </p:nvPicPr>
        <p:blipFill rotWithShape="1">
          <a:blip r:embed="rId2"/>
          <a:srcRect l="41187" t="31334" r="21750" b="55778"/>
          <a:stretch/>
        </p:blipFill>
        <p:spPr>
          <a:xfrm>
            <a:off x="1005840" y="1943100"/>
            <a:ext cx="4518660" cy="883920"/>
          </a:xfrm>
          <a:prstGeom prst="rect">
            <a:avLst/>
          </a:prstGeom>
        </p:spPr>
      </p:pic>
      <p:sp>
        <p:nvSpPr>
          <p:cNvPr id="6" name="TextBox 5">
            <a:extLst>
              <a:ext uri="{FF2B5EF4-FFF2-40B4-BE49-F238E27FC236}">
                <a16:creationId xmlns:a16="http://schemas.microsoft.com/office/drawing/2014/main" id="{9BBA6033-16B4-4827-B13D-72B2C6C0BE24}"/>
              </a:ext>
            </a:extLst>
          </p:cNvPr>
          <p:cNvSpPr txBox="1"/>
          <p:nvPr/>
        </p:nvSpPr>
        <p:spPr>
          <a:xfrm>
            <a:off x="1089660" y="3116580"/>
            <a:ext cx="10668000" cy="923330"/>
          </a:xfrm>
          <a:prstGeom prst="rect">
            <a:avLst/>
          </a:prstGeom>
          <a:noFill/>
        </p:spPr>
        <p:txBody>
          <a:bodyPr wrap="square" rtlCol="0">
            <a:spAutoFit/>
          </a:bodyPr>
          <a:lstStyle/>
          <a:p>
            <a:r>
              <a:rPr lang="az-Latn-AZ" dirty="0"/>
              <a:t>2. </a:t>
            </a:r>
            <a:r>
              <a:rPr lang="az-Latn-AZ" dirty="0">
                <a:latin typeface="Times New Roman" panose="02020603050405020304" pitchFamily="18" charset="0"/>
                <a:cs typeface="Times New Roman" panose="02020603050405020304" pitchFamily="18" charset="0"/>
              </a:rPr>
              <a:t>Massivdəki birinci elementin çeşidləndiyi güman edilir. İkinci elementi götürün və açarda ayrıca saxlayın.Açarı birinci elementlə müqayisə edin. Əgər birinci element açardan böyükdürsə, açar birinci elementin qarşısında yerləşdirilir.</a:t>
            </a:r>
          </a:p>
        </p:txBody>
      </p:sp>
      <p:pic>
        <p:nvPicPr>
          <p:cNvPr id="7" name="Picture 6">
            <a:extLst>
              <a:ext uri="{FF2B5EF4-FFF2-40B4-BE49-F238E27FC236}">
                <a16:creationId xmlns:a16="http://schemas.microsoft.com/office/drawing/2014/main" id="{69D248ED-183F-4A8B-8CA4-C15BAF05FA9E}"/>
              </a:ext>
            </a:extLst>
          </p:cNvPr>
          <p:cNvPicPr>
            <a:picLocks noChangeAspect="1"/>
          </p:cNvPicPr>
          <p:nvPr/>
        </p:nvPicPr>
        <p:blipFill rotWithShape="1">
          <a:blip r:embed="rId3"/>
          <a:srcRect l="47438" t="36666" r="23562" b="29400"/>
          <a:stretch/>
        </p:blipFill>
        <p:spPr>
          <a:xfrm>
            <a:off x="1005840" y="4039910"/>
            <a:ext cx="3535680" cy="2327148"/>
          </a:xfrm>
          <a:prstGeom prst="rect">
            <a:avLst/>
          </a:prstGeom>
        </p:spPr>
      </p:pic>
    </p:spTree>
    <p:extLst>
      <p:ext uri="{BB962C8B-B14F-4D97-AF65-F5344CB8AC3E}">
        <p14:creationId xmlns:p14="http://schemas.microsoft.com/office/powerpoint/2010/main" val="409045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6EE42D-BC39-443B-BBB8-85FED0D6BBE6}"/>
              </a:ext>
            </a:extLst>
          </p:cNvPr>
          <p:cNvSpPr>
            <a:spLocks noGrp="1"/>
          </p:cNvSpPr>
          <p:nvPr>
            <p:ph idx="1"/>
          </p:nvPr>
        </p:nvSpPr>
        <p:spPr>
          <a:xfrm>
            <a:off x="541020" y="518160"/>
            <a:ext cx="10058400" cy="3849624"/>
          </a:xfrm>
        </p:spPr>
        <p:txBody>
          <a:bodyPr>
            <a:normAutofit/>
          </a:bodyPr>
          <a:lstStyle/>
          <a:p>
            <a:pPr marL="0" indent="0">
              <a:buNone/>
            </a:pPr>
            <a:r>
              <a:rPr lang="az-Latn-AZ" sz="1800" dirty="0">
                <a:latin typeface="Times New Roman" panose="02020603050405020304" pitchFamily="18" charset="0"/>
                <a:cs typeface="Times New Roman" panose="02020603050405020304" pitchFamily="18" charset="0"/>
              </a:rPr>
              <a:t>3. İndi ilk iki element sıralanır.Üçüncü elementi götürün və solundakı elementlərlə müqayisə edin. Onu ondan kiçik elementin arxasına yerləşdirin. Əgər ondan kiçik element yoxdursa, onu massivin əvvəlinə qoyun.</a:t>
            </a:r>
          </a:p>
        </p:txBody>
      </p:sp>
      <p:pic>
        <p:nvPicPr>
          <p:cNvPr id="5" name="Picture 4">
            <a:extLst>
              <a:ext uri="{FF2B5EF4-FFF2-40B4-BE49-F238E27FC236}">
                <a16:creationId xmlns:a16="http://schemas.microsoft.com/office/drawing/2014/main" id="{1AEAF40A-6BF4-4222-9500-8F1B3509B7E7}"/>
              </a:ext>
            </a:extLst>
          </p:cNvPr>
          <p:cNvPicPr>
            <a:picLocks noChangeAspect="1"/>
          </p:cNvPicPr>
          <p:nvPr/>
        </p:nvPicPr>
        <p:blipFill rotWithShape="1">
          <a:blip r:embed="rId2"/>
          <a:srcRect l="49375" t="30666" r="29063" b="29333"/>
          <a:stretch/>
        </p:blipFill>
        <p:spPr>
          <a:xfrm>
            <a:off x="885825" y="1624584"/>
            <a:ext cx="2628900" cy="2743200"/>
          </a:xfrm>
          <a:prstGeom prst="rect">
            <a:avLst/>
          </a:prstGeom>
        </p:spPr>
      </p:pic>
      <p:sp>
        <p:nvSpPr>
          <p:cNvPr id="6" name="TextBox 5">
            <a:extLst>
              <a:ext uri="{FF2B5EF4-FFF2-40B4-BE49-F238E27FC236}">
                <a16:creationId xmlns:a16="http://schemas.microsoft.com/office/drawing/2014/main" id="{F37E3AAC-C8E1-493E-A65D-952149557C55}"/>
              </a:ext>
            </a:extLst>
          </p:cNvPr>
          <p:cNvSpPr txBox="1"/>
          <p:nvPr/>
        </p:nvSpPr>
        <p:spPr>
          <a:xfrm>
            <a:off x="704850" y="4486275"/>
            <a:ext cx="7772400" cy="369332"/>
          </a:xfrm>
          <a:prstGeom prst="rect">
            <a:avLst/>
          </a:prstGeom>
          <a:noFill/>
        </p:spPr>
        <p:txBody>
          <a:bodyPr wrap="square" rtlCol="0">
            <a:spAutoFit/>
          </a:bodyPr>
          <a:lstStyle/>
          <a:p>
            <a:r>
              <a:rPr lang="az-Latn-AZ" dirty="0">
                <a:latin typeface="Times New Roman" panose="02020603050405020304" pitchFamily="18" charset="0"/>
                <a:cs typeface="Times New Roman" panose="02020603050405020304" pitchFamily="18" charset="0"/>
              </a:rPr>
              <a:t>4.Eynilə, hər bir çeşidlənməmiş elementi düzgün yerə qoyun.</a:t>
            </a:r>
          </a:p>
        </p:txBody>
      </p:sp>
      <p:pic>
        <p:nvPicPr>
          <p:cNvPr id="8" name="Picture 7">
            <a:extLst>
              <a:ext uri="{FF2B5EF4-FFF2-40B4-BE49-F238E27FC236}">
                <a16:creationId xmlns:a16="http://schemas.microsoft.com/office/drawing/2014/main" id="{8D191CFB-E3A5-4AA9-BCFD-538DDDE4923E}"/>
              </a:ext>
            </a:extLst>
          </p:cNvPr>
          <p:cNvPicPr>
            <a:picLocks noChangeAspect="1"/>
          </p:cNvPicPr>
          <p:nvPr/>
        </p:nvPicPr>
        <p:blipFill rotWithShape="1">
          <a:blip r:embed="rId3"/>
          <a:srcRect l="47812" t="29861" r="25235" b="20178"/>
          <a:stretch/>
        </p:blipFill>
        <p:spPr>
          <a:xfrm>
            <a:off x="7034214" y="2913506"/>
            <a:ext cx="3286125" cy="3426334"/>
          </a:xfrm>
          <a:prstGeom prst="rect">
            <a:avLst/>
          </a:prstGeom>
        </p:spPr>
      </p:pic>
    </p:spTree>
    <p:extLst>
      <p:ext uri="{BB962C8B-B14F-4D97-AF65-F5344CB8AC3E}">
        <p14:creationId xmlns:p14="http://schemas.microsoft.com/office/powerpoint/2010/main" val="157845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A11AB1-0924-43B0-8442-614294A835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5005" y="1364799"/>
            <a:ext cx="8101990" cy="4128402"/>
          </a:xfrm>
        </p:spPr>
      </p:pic>
    </p:spTree>
    <p:extLst>
      <p:ext uri="{BB962C8B-B14F-4D97-AF65-F5344CB8AC3E}">
        <p14:creationId xmlns:p14="http://schemas.microsoft.com/office/powerpoint/2010/main" val="3631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BC596C-512C-463B-AB32-C4E824C60734}"/>
              </a:ext>
            </a:extLst>
          </p:cNvPr>
          <p:cNvSpPr>
            <a:spLocks noGrp="1"/>
          </p:cNvSpPr>
          <p:nvPr>
            <p:ph idx="1"/>
          </p:nvPr>
        </p:nvSpPr>
        <p:spPr>
          <a:xfrm>
            <a:off x="376989" y="368968"/>
            <a:ext cx="11446043" cy="6120065"/>
          </a:xfrm>
        </p:spPr>
        <p:style>
          <a:lnRef idx="0">
            <a:schemeClr val="accent3"/>
          </a:lnRef>
          <a:fillRef idx="3">
            <a:schemeClr val="accent3"/>
          </a:fillRef>
          <a:effectRef idx="3">
            <a:schemeClr val="accent3"/>
          </a:effectRef>
          <a:fontRef idx="minor">
            <a:schemeClr val="lt1"/>
          </a:fontRef>
        </p:style>
        <p:txBody>
          <a:bodyPr/>
          <a:lstStyle/>
          <a:p>
            <a:pPr marL="0" indent="0">
              <a:buNone/>
            </a:pPr>
            <a:endParaRPr lang="az-Latn-AZ" dirty="0"/>
          </a:p>
          <a:p>
            <a:pPr marL="0" indent="0">
              <a:buNone/>
            </a:pPr>
            <a:endParaRPr lang="az-Latn-AZ" dirty="0"/>
          </a:p>
          <a:p>
            <a:pPr marL="0" indent="0">
              <a:buNone/>
            </a:pPr>
            <a:endParaRPr lang="az-Latn-AZ" dirty="0"/>
          </a:p>
          <a:p>
            <a:pPr marL="0" indent="0">
              <a:buNone/>
            </a:pPr>
            <a:r>
              <a:rPr lang="az-Latn-AZ" dirty="0"/>
              <a:t>                                                                                </a:t>
            </a:r>
          </a:p>
          <a:p>
            <a:pPr marL="0" indent="0">
              <a:buNone/>
            </a:pPr>
            <a:endParaRPr lang="az-Latn-AZ" dirty="0">
              <a:latin typeface="Arial Rounded MT Bold" panose="020F0704030504030204" pitchFamily="34" charset="0"/>
            </a:endParaRPr>
          </a:p>
          <a:p>
            <a:pPr marL="0" indent="0">
              <a:buNone/>
            </a:pPr>
            <a:r>
              <a:rPr lang="az-Latn-AZ" dirty="0">
                <a:latin typeface="Arial Rounded MT Bold" panose="020F0704030504030204" pitchFamily="34" charset="0"/>
              </a:rPr>
              <a:t>                                                                                     ARDICIL AXTARIŞ</a:t>
            </a:r>
            <a:r>
              <a:rPr lang="en-US" dirty="0">
                <a:latin typeface="Arial Rounded MT Bold" panose="020F0704030504030204" pitchFamily="34" charset="0"/>
              </a:rPr>
              <a:t> (Sequential search)</a:t>
            </a:r>
            <a:r>
              <a:rPr lang="az-Latn-AZ" dirty="0">
                <a:latin typeface="Arial Rounded MT Bold" panose="020F0704030504030204" pitchFamily="34" charset="0"/>
              </a:rPr>
              <a:t> – XƏTTİ AXTARIŞ</a:t>
            </a:r>
          </a:p>
          <a:p>
            <a:pPr marL="0" indent="0">
              <a:buNone/>
            </a:pPr>
            <a:endParaRPr lang="az-Latn-AZ" sz="2000" dirty="0">
              <a:latin typeface="Algerian" panose="04020705040A02060702" pitchFamily="82" charset="0"/>
            </a:endParaRPr>
          </a:p>
          <a:p>
            <a:pPr marL="0" indent="0">
              <a:buNone/>
            </a:pPr>
            <a:r>
              <a:rPr lang="az-Latn-AZ" sz="2000" dirty="0">
                <a:latin typeface="Algerian" panose="04020705040A02060702" pitchFamily="82" charset="0"/>
              </a:rPr>
              <a:t>AXTARIŞ ALQORİTİMLƏri</a:t>
            </a:r>
            <a:r>
              <a:rPr lang="az-Latn-AZ" dirty="0"/>
              <a:t>                             </a:t>
            </a:r>
          </a:p>
          <a:p>
            <a:pPr marL="0" indent="0">
              <a:buNone/>
            </a:pPr>
            <a:r>
              <a:rPr lang="az-Latn-AZ" dirty="0">
                <a:latin typeface="Arial Rounded MT Bold" panose="020F0704030504030204" pitchFamily="34" charset="0"/>
              </a:rPr>
              <a:t>                                                                                        İNTERVAL AXTARIŞ</a:t>
            </a:r>
            <a:r>
              <a:rPr lang="en-US" dirty="0">
                <a:latin typeface="Arial Rounded MT Bold" panose="020F0704030504030204" pitchFamily="34" charset="0"/>
              </a:rPr>
              <a:t> (interval </a:t>
            </a:r>
            <a:r>
              <a:rPr lang="en-US" dirty="0" err="1">
                <a:latin typeface="Arial Rounded MT Bold" panose="020F0704030504030204" pitchFamily="34" charset="0"/>
              </a:rPr>
              <a:t>serch</a:t>
            </a:r>
            <a:r>
              <a:rPr lang="en-US" dirty="0">
                <a:latin typeface="Arial Rounded MT Bold" panose="020F0704030504030204" pitchFamily="34" charset="0"/>
              </a:rPr>
              <a:t>)</a:t>
            </a:r>
            <a:r>
              <a:rPr lang="az-Latn-AZ" dirty="0">
                <a:latin typeface="Arial Rounded MT Bold" panose="020F0704030504030204" pitchFamily="34" charset="0"/>
              </a:rPr>
              <a:t> – İKİLİ AXTARIŞ</a:t>
            </a:r>
          </a:p>
        </p:txBody>
      </p:sp>
      <p:cxnSp>
        <p:nvCxnSpPr>
          <p:cNvPr id="5" name="Straight Arrow Connector 4">
            <a:extLst>
              <a:ext uri="{FF2B5EF4-FFF2-40B4-BE49-F238E27FC236}">
                <a16:creationId xmlns:a16="http://schemas.microsoft.com/office/drawing/2014/main" id="{72EC1980-EB8A-4CF4-8019-AE09A2065E41}"/>
              </a:ext>
            </a:extLst>
          </p:cNvPr>
          <p:cNvCxnSpPr>
            <a:cxnSpLocks/>
          </p:cNvCxnSpPr>
          <p:nvPr/>
        </p:nvCxnSpPr>
        <p:spPr>
          <a:xfrm>
            <a:off x="3633536" y="3291601"/>
            <a:ext cx="882317" cy="3178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a:extLst>
              <a:ext uri="{FF2B5EF4-FFF2-40B4-BE49-F238E27FC236}">
                <a16:creationId xmlns:a16="http://schemas.microsoft.com/office/drawing/2014/main" id="{41F2B2DF-3779-4C1E-A0E3-D9015050362D}"/>
              </a:ext>
            </a:extLst>
          </p:cNvPr>
          <p:cNvCxnSpPr>
            <a:cxnSpLocks/>
          </p:cNvCxnSpPr>
          <p:nvPr/>
        </p:nvCxnSpPr>
        <p:spPr>
          <a:xfrm flipV="1">
            <a:off x="3633536" y="2534653"/>
            <a:ext cx="818148" cy="6446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18320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37C1C-E147-47A6-B1EE-36DBA14870A6}"/>
              </a:ext>
            </a:extLst>
          </p:cNvPr>
          <p:cNvSpPr>
            <a:spLocks noGrp="1"/>
          </p:cNvSpPr>
          <p:nvPr>
            <p:ph type="title"/>
          </p:nvPr>
        </p:nvSpPr>
        <p:spPr/>
        <p:txBody>
          <a:bodyPr/>
          <a:lstStyle/>
          <a:p>
            <a:r>
              <a:rPr lang="en-US" dirty="0"/>
              <a:t>Linear search</a:t>
            </a:r>
            <a:endParaRPr lang="az-Latn-AZ" dirty="0"/>
          </a:p>
        </p:txBody>
      </p:sp>
      <p:pic>
        <p:nvPicPr>
          <p:cNvPr id="4" name="Content Placeholder 3">
            <a:extLst>
              <a:ext uri="{FF2B5EF4-FFF2-40B4-BE49-F238E27FC236}">
                <a16:creationId xmlns:a16="http://schemas.microsoft.com/office/drawing/2014/main" id="{E39A5483-F293-498C-83C5-CF99B8E28BB4}"/>
              </a:ext>
            </a:extLst>
          </p:cNvPr>
          <p:cNvPicPr>
            <a:picLocks noGrp="1" noChangeAspect="1"/>
          </p:cNvPicPr>
          <p:nvPr>
            <p:ph idx="1"/>
          </p:nvPr>
        </p:nvPicPr>
        <p:blipFill rotWithShape="1">
          <a:blip r:embed="rId2"/>
          <a:srcRect l="21274" t="28099" r="37419" b="36273"/>
          <a:stretch/>
        </p:blipFill>
        <p:spPr>
          <a:xfrm>
            <a:off x="952500" y="2115846"/>
            <a:ext cx="4891098" cy="3248633"/>
          </a:xfrm>
          <a:prstGeom prst="rect">
            <a:avLst/>
          </a:prstGeom>
        </p:spPr>
      </p:pic>
      <p:sp>
        <p:nvSpPr>
          <p:cNvPr id="5" name="TextBox 4">
            <a:extLst>
              <a:ext uri="{FF2B5EF4-FFF2-40B4-BE49-F238E27FC236}">
                <a16:creationId xmlns:a16="http://schemas.microsoft.com/office/drawing/2014/main" id="{D297DE14-D5CE-49DB-98A3-3612CFA60A94}"/>
              </a:ext>
            </a:extLst>
          </p:cNvPr>
          <p:cNvSpPr txBox="1"/>
          <p:nvPr/>
        </p:nvSpPr>
        <p:spPr>
          <a:xfrm>
            <a:off x="6591300" y="760049"/>
            <a:ext cx="5082540" cy="92333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elementinin</a:t>
            </a:r>
            <a:r>
              <a:rPr lang="en-US" dirty="0">
                <a:latin typeface="Times New Roman" panose="02020603050405020304" pitchFamily="18" charset="0"/>
                <a:cs typeface="Times New Roman" panose="02020603050405020304" pitchFamily="18" charset="0"/>
              </a:rPr>
              <a:t> </a:t>
            </a:r>
            <a:r>
              <a:rPr lang="az-Latn-AZ" dirty="0">
                <a:latin typeface="Times New Roman" panose="02020603050405020304" pitchFamily="18" charset="0"/>
                <a:cs typeface="Times New Roman" panose="02020603050405020304" pitchFamily="18" charset="0"/>
              </a:rPr>
              <a:t>ən sol tərəfindən başlayarağ Arr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elementinin</a:t>
            </a:r>
            <a:r>
              <a:rPr lang="en-US" dirty="0">
                <a:latin typeface="Times New Roman" panose="02020603050405020304" pitchFamily="18" charset="0"/>
                <a:cs typeface="Times New Roman" panose="02020603050405020304" pitchFamily="18" charset="0"/>
              </a:rPr>
              <a:t> h</a:t>
            </a:r>
            <a:r>
              <a:rPr lang="az-Latn-AZ" dirty="0">
                <a:latin typeface="Times New Roman" panose="02020603050405020304" pitchFamily="18" charset="0"/>
                <a:cs typeface="Times New Roman" panose="02020603050405020304" pitchFamily="18" charset="0"/>
              </a:rPr>
              <a:t>ər bir elementi ilə x-ı bir-bir müqayisə edirik</a:t>
            </a:r>
          </a:p>
        </p:txBody>
      </p:sp>
      <p:sp>
        <p:nvSpPr>
          <p:cNvPr id="6" name="TextBox 5">
            <a:extLst>
              <a:ext uri="{FF2B5EF4-FFF2-40B4-BE49-F238E27FC236}">
                <a16:creationId xmlns:a16="http://schemas.microsoft.com/office/drawing/2014/main" id="{6F602B63-5545-49AF-92EB-DA2AF56BB5F6}"/>
              </a:ext>
            </a:extLst>
          </p:cNvPr>
          <p:cNvSpPr txBox="1"/>
          <p:nvPr/>
        </p:nvSpPr>
        <p:spPr>
          <a:xfrm>
            <a:off x="6652260" y="2511474"/>
            <a:ext cx="4587240" cy="646331"/>
          </a:xfrm>
          <a:prstGeom prst="rect">
            <a:avLst/>
          </a:prstGeom>
          <a:noFill/>
        </p:spPr>
        <p:txBody>
          <a:bodyPr wrap="square" rtlCol="0">
            <a:spAutoFit/>
          </a:bodyPr>
          <a:lstStyle/>
          <a:p>
            <a:r>
              <a:rPr lang="az-Latn-AZ" dirty="0">
                <a:latin typeface="Times New Roman" panose="02020603050405020304" pitchFamily="18" charset="0"/>
                <a:cs typeface="Times New Roman" panose="02020603050405020304" pitchFamily="18" charset="0"/>
              </a:rPr>
              <a:t>Əgər x elementlə uyğun gəlirsə, indeksi qaytarın.</a:t>
            </a:r>
          </a:p>
        </p:txBody>
      </p:sp>
      <p:sp>
        <p:nvSpPr>
          <p:cNvPr id="7" name="TextBox 6">
            <a:extLst>
              <a:ext uri="{FF2B5EF4-FFF2-40B4-BE49-F238E27FC236}">
                <a16:creationId xmlns:a16="http://schemas.microsoft.com/office/drawing/2014/main" id="{345F79CA-DB74-40A1-AB74-BC9A84603A3B}"/>
              </a:ext>
            </a:extLst>
          </p:cNvPr>
          <p:cNvSpPr txBox="1"/>
          <p:nvPr/>
        </p:nvSpPr>
        <p:spPr>
          <a:xfrm>
            <a:off x="6720840" y="3832860"/>
            <a:ext cx="4145280" cy="646331"/>
          </a:xfrm>
          <a:prstGeom prst="rect">
            <a:avLst/>
          </a:prstGeom>
          <a:noFill/>
        </p:spPr>
        <p:txBody>
          <a:bodyPr wrap="square" rtlCol="0">
            <a:spAutoFit/>
          </a:bodyPr>
          <a:lstStyle/>
          <a:p>
            <a:r>
              <a:rPr lang="az-Latn-AZ" dirty="0">
                <a:latin typeface="Times New Roman" panose="02020603050405020304" pitchFamily="18" charset="0"/>
                <a:cs typeface="Times New Roman" panose="02020603050405020304" pitchFamily="18" charset="0"/>
              </a:rPr>
              <a:t>Əgər x elementlərdən heç biri ilə uyğun gəlmirsə, -1 qaytarın.</a:t>
            </a:r>
          </a:p>
        </p:txBody>
      </p:sp>
      <p:cxnSp>
        <p:nvCxnSpPr>
          <p:cNvPr id="9" name="Straight Arrow Connector 8">
            <a:extLst>
              <a:ext uri="{FF2B5EF4-FFF2-40B4-BE49-F238E27FC236}">
                <a16:creationId xmlns:a16="http://schemas.microsoft.com/office/drawing/2014/main" id="{CF4FA3E2-C480-4203-92CA-1186E8651321}"/>
              </a:ext>
            </a:extLst>
          </p:cNvPr>
          <p:cNvCxnSpPr>
            <a:cxnSpLocks/>
          </p:cNvCxnSpPr>
          <p:nvPr/>
        </p:nvCxnSpPr>
        <p:spPr>
          <a:xfrm flipH="1">
            <a:off x="3665220" y="2828194"/>
            <a:ext cx="2964180" cy="14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84ECB5AD-F5F8-4D5D-A07B-93F9B8B983F1}"/>
              </a:ext>
            </a:extLst>
          </p:cNvPr>
          <p:cNvCxnSpPr>
            <a:cxnSpLocks/>
          </p:cNvCxnSpPr>
          <p:nvPr/>
        </p:nvCxnSpPr>
        <p:spPr>
          <a:xfrm flipH="1">
            <a:off x="3718560" y="4059381"/>
            <a:ext cx="29108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93574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18275-E622-426D-9604-51BCB9F4DE2A}"/>
              </a:ext>
            </a:extLst>
          </p:cNvPr>
          <p:cNvSpPr>
            <a:spLocks noGrp="1"/>
          </p:cNvSpPr>
          <p:nvPr>
            <p:ph idx="1"/>
          </p:nvPr>
        </p:nvSpPr>
        <p:spPr>
          <a:xfrm>
            <a:off x="533400" y="525780"/>
            <a:ext cx="10058400" cy="3849624"/>
          </a:xfrm>
        </p:spPr>
        <p:txBody>
          <a:bodyPr/>
          <a:lstStyle/>
          <a:p>
            <a:pPr>
              <a:buFont typeface="Wingdings" panose="05000000000000000000" pitchFamily="2" charset="2"/>
              <a:buChar char="Ø"/>
            </a:pPr>
            <a:r>
              <a:rPr lang="az-Latn-AZ" dirty="0">
                <a:latin typeface="Times New Roman" panose="02020603050405020304" pitchFamily="18" charset="0"/>
                <a:cs typeface="Times New Roman" panose="02020603050405020304" pitchFamily="18" charset="0"/>
              </a:rPr>
              <a:t>Bütün massivi əhatə edən intervalla başlayın.</a:t>
            </a:r>
          </a:p>
          <a:p>
            <a:pPr>
              <a:buFont typeface="Wingdings" panose="05000000000000000000" pitchFamily="2" charset="2"/>
              <a:buChar char="Ø"/>
            </a:pPr>
            <a:r>
              <a:rPr lang="az-Latn-AZ" dirty="0">
                <a:latin typeface="Times New Roman" panose="02020603050405020304" pitchFamily="18" charset="0"/>
                <a:cs typeface="Times New Roman" panose="02020603050405020304" pitchFamily="18" charset="0"/>
              </a:rPr>
              <a:t>Axtarış düyməsinin dəyəri intervalın ortasındakı elementdən azdırsa, intervalı sol yarıya qədər daraltın.Əks təqdirdə, sağ yarıya qədər daraltın.</a:t>
            </a:r>
          </a:p>
          <a:p>
            <a:pPr>
              <a:buFont typeface="Wingdings" panose="05000000000000000000" pitchFamily="2" charset="2"/>
              <a:buChar char="Ø"/>
            </a:pPr>
            <a:r>
              <a:rPr lang="az-Latn-AZ" dirty="0">
                <a:latin typeface="Times New Roman" panose="02020603050405020304" pitchFamily="18" charset="0"/>
                <a:cs typeface="Times New Roman" panose="02020603050405020304" pitchFamily="18" charset="0"/>
              </a:rPr>
              <a:t>Dəyər tapılana və ya interval boş olana qədər təkrar yoxlayın.</a:t>
            </a:r>
          </a:p>
        </p:txBody>
      </p:sp>
      <p:pic>
        <p:nvPicPr>
          <p:cNvPr id="5" name="Picture 4">
            <a:extLst>
              <a:ext uri="{FF2B5EF4-FFF2-40B4-BE49-F238E27FC236}">
                <a16:creationId xmlns:a16="http://schemas.microsoft.com/office/drawing/2014/main" id="{523E6C22-3BD7-40A7-80A0-7F16213AF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1" y="2450592"/>
            <a:ext cx="6911340" cy="2983230"/>
          </a:xfrm>
          <a:prstGeom prst="rect">
            <a:avLst/>
          </a:prstGeom>
        </p:spPr>
      </p:pic>
    </p:spTree>
    <p:extLst>
      <p:ext uri="{BB962C8B-B14F-4D97-AF65-F5344CB8AC3E}">
        <p14:creationId xmlns:p14="http://schemas.microsoft.com/office/powerpoint/2010/main" val="286683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B8D199-960A-4181-AB60-BD3B0F493D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818" y="573737"/>
            <a:ext cx="7980364" cy="5710526"/>
          </a:xfrm>
        </p:spPr>
      </p:pic>
    </p:spTree>
    <p:extLst>
      <p:ext uri="{BB962C8B-B14F-4D97-AF65-F5344CB8AC3E}">
        <p14:creationId xmlns:p14="http://schemas.microsoft.com/office/powerpoint/2010/main" val="148245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2DB7-340F-4FCC-8DF1-C9795D4A9C8F}"/>
              </a:ext>
            </a:extLst>
          </p:cNvPr>
          <p:cNvSpPr>
            <a:spLocks noGrp="1"/>
          </p:cNvSpPr>
          <p:nvPr>
            <p:ph type="title"/>
          </p:nvPr>
        </p:nvSpPr>
        <p:spPr/>
        <p:txBody>
          <a:bodyPr/>
          <a:lstStyle/>
          <a:p>
            <a:r>
              <a:rPr lang="az-Latn-AZ" dirty="0">
                <a:solidFill>
                  <a:schemeClr val="accent5">
                    <a:lumMod val="50000"/>
                  </a:schemeClr>
                </a:solidFill>
                <a:latin typeface="Algerian" panose="04020705040A02060702" pitchFamily="82" charset="0"/>
              </a:rPr>
              <a:t>QUCİK SORT</a:t>
            </a:r>
          </a:p>
        </p:txBody>
      </p:sp>
      <p:pic>
        <p:nvPicPr>
          <p:cNvPr id="8" name="Content Placeholder 7">
            <a:extLst>
              <a:ext uri="{FF2B5EF4-FFF2-40B4-BE49-F238E27FC236}">
                <a16:creationId xmlns:a16="http://schemas.microsoft.com/office/drawing/2014/main" id="{A9F52046-6144-413A-B28F-DF6D6505A277}"/>
              </a:ext>
            </a:extLst>
          </p:cNvPr>
          <p:cNvPicPr>
            <a:picLocks noGrp="1" noChangeAspect="1"/>
          </p:cNvPicPr>
          <p:nvPr>
            <p:ph idx="1"/>
          </p:nvPr>
        </p:nvPicPr>
        <p:blipFill rotWithShape="1">
          <a:blip r:embed="rId2"/>
          <a:srcRect l="23501" t="41757" r="23389" b="40429"/>
          <a:stretch/>
        </p:blipFill>
        <p:spPr>
          <a:xfrm>
            <a:off x="1066800" y="2880360"/>
            <a:ext cx="5129022" cy="967740"/>
          </a:xfrm>
          <a:prstGeom prst="rect">
            <a:avLst/>
          </a:prstGeom>
        </p:spPr>
      </p:pic>
      <p:sp>
        <p:nvSpPr>
          <p:cNvPr id="9" name="TextBox 8">
            <a:extLst>
              <a:ext uri="{FF2B5EF4-FFF2-40B4-BE49-F238E27FC236}">
                <a16:creationId xmlns:a16="http://schemas.microsoft.com/office/drawing/2014/main" id="{6D9EF947-6CE9-4B08-B5B1-7F64B6CA19D3}"/>
              </a:ext>
            </a:extLst>
          </p:cNvPr>
          <p:cNvSpPr txBox="1"/>
          <p:nvPr/>
        </p:nvSpPr>
        <p:spPr>
          <a:xfrm>
            <a:off x="1066800" y="2014194"/>
            <a:ext cx="8061960" cy="646331"/>
          </a:xfrm>
          <a:prstGeom prst="rect">
            <a:avLst/>
          </a:prstGeom>
          <a:noFill/>
        </p:spPr>
        <p:txBody>
          <a:bodyPr wrap="square" rtlCol="0">
            <a:spAutoFit/>
          </a:bodyPr>
          <a:lstStyle/>
          <a:p>
            <a:r>
              <a:rPr lang="az-Latn-AZ" dirty="0">
                <a:latin typeface="Times New Roman" panose="02020603050405020304" pitchFamily="18" charset="0"/>
                <a:cs typeface="Times New Roman" panose="02020603050405020304" pitchFamily="18" charset="0"/>
              </a:rPr>
              <a:t>1.İlk öncə massivin mil elementini seçməliyik.Bu massivin  mil elementi olarağ 2-ni seçirik.</a:t>
            </a:r>
          </a:p>
        </p:txBody>
      </p:sp>
      <p:sp>
        <p:nvSpPr>
          <p:cNvPr id="10" name="TextBox 9">
            <a:extLst>
              <a:ext uri="{FF2B5EF4-FFF2-40B4-BE49-F238E27FC236}">
                <a16:creationId xmlns:a16="http://schemas.microsoft.com/office/drawing/2014/main" id="{6753492B-41F3-4821-AF08-7E31BE9717DE}"/>
              </a:ext>
            </a:extLst>
          </p:cNvPr>
          <p:cNvSpPr txBox="1"/>
          <p:nvPr/>
        </p:nvSpPr>
        <p:spPr>
          <a:xfrm>
            <a:off x="1066800" y="4191000"/>
            <a:ext cx="6294120" cy="646331"/>
          </a:xfrm>
          <a:prstGeom prst="rect">
            <a:avLst/>
          </a:prstGeom>
          <a:noFill/>
        </p:spPr>
        <p:txBody>
          <a:bodyPr wrap="square" rtlCol="0">
            <a:spAutoFit/>
          </a:bodyPr>
          <a:lstStyle/>
          <a:p>
            <a:r>
              <a:rPr lang="az-Latn-AZ" dirty="0">
                <a:latin typeface="Times New Roman" panose="02020603050405020304" pitchFamily="18" charset="0"/>
                <a:cs typeface="Times New Roman" panose="02020603050405020304" pitchFamily="18" charset="0"/>
              </a:rPr>
              <a:t>2. İndi massivin elementləri elə yerləşdirilir ki, mildən kiçik olan elementlər sola, mildən böyük olan elementlər isə sağa qoyulsun.</a:t>
            </a:r>
          </a:p>
        </p:txBody>
      </p:sp>
      <p:pic>
        <p:nvPicPr>
          <p:cNvPr id="12" name="Picture 11">
            <a:extLst>
              <a:ext uri="{FF2B5EF4-FFF2-40B4-BE49-F238E27FC236}">
                <a16:creationId xmlns:a16="http://schemas.microsoft.com/office/drawing/2014/main" id="{15E92651-2231-4FCD-939C-471029822AB3}"/>
              </a:ext>
            </a:extLst>
          </p:cNvPr>
          <p:cNvPicPr>
            <a:picLocks noChangeAspect="1"/>
          </p:cNvPicPr>
          <p:nvPr/>
        </p:nvPicPr>
        <p:blipFill rotWithShape="1">
          <a:blip r:embed="rId3"/>
          <a:srcRect l="36563" t="48586" r="19311" b="36439"/>
          <a:stretch/>
        </p:blipFill>
        <p:spPr>
          <a:xfrm>
            <a:off x="1066800" y="4975971"/>
            <a:ext cx="5379720" cy="1049047"/>
          </a:xfrm>
          <a:prstGeom prst="rect">
            <a:avLst/>
          </a:prstGeom>
        </p:spPr>
      </p:pic>
    </p:spTree>
    <p:extLst>
      <p:ext uri="{BB962C8B-B14F-4D97-AF65-F5344CB8AC3E}">
        <p14:creationId xmlns:p14="http://schemas.microsoft.com/office/powerpoint/2010/main" val="1146903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80A6213-30ED-4BA8-9DA4-80299864E9EF}"/>
              </a:ext>
            </a:extLst>
          </p:cNvPr>
          <p:cNvSpPr txBox="1">
            <a:spLocks/>
          </p:cNvSpPr>
          <p:nvPr/>
        </p:nvSpPr>
        <p:spPr>
          <a:xfrm>
            <a:off x="487680" y="52578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az-Latn-AZ" dirty="0">
                <a:latin typeface="Times New Roman" panose="02020603050405020304" pitchFamily="18" charset="0"/>
                <a:cs typeface="Times New Roman" panose="02020603050405020304" pitchFamily="18" charset="0"/>
              </a:rPr>
              <a:t>3. İndi 2 digər elementlərlə müqayisə edilir. Əgər 2 elementindən daha kiçik elementə çatılarsa, kiçik element daha əvvəl tapılmış daha böyük elementlə dəyişdirilir.</a:t>
            </a:r>
          </a:p>
          <a:p>
            <a:pPr marL="0" indent="0">
              <a:buFont typeface="Garamond" pitchFamily="18" charset="0"/>
              <a:buNone/>
            </a:pPr>
            <a:endParaRPr lang="az-Latn-AZ"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7CD03FE-93E0-432F-A83B-59AACC962751}"/>
              </a:ext>
            </a:extLst>
          </p:cNvPr>
          <p:cNvPicPr>
            <a:picLocks noChangeAspect="1"/>
          </p:cNvPicPr>
          <p:nvPr/>
        </p:nvPicPr>
        <p:blipFill rotWithShape="1">
          <a:blip r:embed="rId2"/>
          <a:srcRect l="16939" t="25666" r="29375" b="18199"/>
          <a:stretch/>
        </p:blipFill>
        <p:spPr>
          <a:xfrm>
            <a:off x="487680" y="1185672"/>
            <a:ext cx="5073731" cy="2983992"/>
          </a:xfrm>
          <a:prstGeom prst="rect">
            <a:avLst/>
          </a:prstGeom>
        </p:spPr>
      </p:pic>
      <p:sp>
        <p:nvSpPr>
          <p:cNvPr id="10" name="TextBox 9">
            <a:extLst>
              <a:ext uri="{FF2B5EF4-FFF2-40B4-BE49-F238E27FC236}">
                <a16:creationId xmlns:a16="http://schemas.microsoft.com/office/drawing/2014/main" id="{E58595DA-20E7-4979-AC69-4AFBEBA6823A}"/>
              </a:ext>
            </a:extLst>
          </p:cNvPr>
          <p:cNvSpPr txBox="1"/>
          <p:nvPr/>
        </p:nvSpPr>
        <p:spPr>
          <a:xfrm>
            <a:off x="556260" y="4245864"/>
            <a:ext cx="11148060" cy="646331"/>
          </a:xfrm>
          <a:prstGeom prst="rect">
            <a:avLst/>
          </a:prstGeom>
          <a:noFill/>
        </p:spPr>
        <p:txBody>
          <a:bodyPr wrap="square" rtlCol="0">
            <a:spAutoFit/>
          </a:bodyPr>
          <a:lstStyle/>
          <a:p>
            <a:r>
              <a:rPr lang="az-Latn-AZ" dirty="0">
                <a:latin typeface="Times New Roman" panose="02020603050405020304" pitchFamily="18" charset="0"/>
                <a:cs typeface="Times New Roman" panose="02020603050405020304" pitchFamily="18" charset="0"/>
              </a:rPr>
              <a:t>4.Növbəti böyük elementi ikinci göstərici kimi təyin etmək üçün yenidən proses təkrarlanır. Və başqa bir kiçik elementlə dəyişdirilir.</a:t>
            </a:r>
          </a:p>
        </p:txBody>
      </p:sp>
      <p:pic>
        <p:nvPicPr>
          <p:cNvPr id="11" name="Picture 10">
            <a:extLst>
              <a:ext uri="{FF2B5EF4-FFF2-40B4-BE49-F238E27FC236}">
                <a16:creationId xmlns:a16="http://schemas.microsoft.com/office/drawing/2014/main" id="{F1D6EB06-CD4C-4E3F-A068-ECCA40D5B571}"/>
              </a:ext>
            </a:extLst>
          </p:cNvPr>
          <p:cNvPicPr>
            <a:picLocks noChangeAspect="1"/>
          </p:cNvPicPr>
          <p:nvPr/>
        </p:nvPicPr>
        <p:blipFill rotWithShape="1">
          <a:blip r:embed="rId3"/>
          <a:srcRect l="23875" t="29489" r="23876" b="28533"/>
          <a:stretch/>
        </p:blipFill>
        <p:spPr>
          <a:xfrm>
            <a:off x="685800" y="4892195"/>
            <a:ext cx="5410200" cy="1440025"/>
          </a:xfrm>
          <a:prstGeom prst="rect">
            <a:avLst/>
          </a:prstGeom>
        </p:spPr>
      </p:pic>
    </p:spTree>
    <p:extLst>
      <p:ext uri="{BB962C8B-B14F-4D97-AF65-F5344CB8AC3E}">
        <p14:creationId xmlns:p14="http://schemas.microsoft.com/office/powerpoint/2010/main" val="306830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A00252-209B-482F-B20A-007970CB92BC}"/>
              </a:ext>
            </a:extLst>
          </p:cNvPr>
          <p:cNvSpPr>
            <a:spLocks noGrp="1"/>
          </p:cNvSpPr>
          <p:nvPr>
            <p:ph idx="1"/>
          </p:nvPr>
        </p:nvSpPr>
        <p:spPr>
          <a:xfrm>
            <a:off x="441960" y="510540"/>
            <a:ext cx="10058400" cy="3849624"/>
          </a:xfrm>
        </p:spPr>
        <p:txBody>
          <a:bodyPr/>
          <a:lstStyle/>
          <a:p>
            <a:pPr marL="0" indent="0">
              <a:buNone/>
            </a:pPr>
            <a:r>
              <a:rPr lang="az-Latn-AZ" dirty="0">
                <a:latin typeface="Times New Roman" panose="02020603050405020304" pitchFamily="18" charset="0"/>
                <a:cs typeface="Times New Roman" panose="02020603050405020304" pitchFamily="18" charset="0"/>
              </a:rPr>
              <a:t>5.Nəhayət, 2 elementi ikinci göstərici ilə dəyişdirilir.</a:t>
            </a:r>
          </a:p>
        </p:txBody>
      </p:sp>
      <p:pic>
        <p:nvPicPr>
          <p:cNvPr id="4" name="Picture 3">
            <a:extLst>
              <a:ext uri="{FF2B5EF4-FFF2-40B4-BE49-F238E27FC236}">
                <a16:creationId xmlns:a16="http://schemas.microsoft.com/office/drawing/2014/main" id="{3198D683-F50C-44DB-83CA-FB2A9FE156E2}"/>
              </a:ext>
            </a:extLst>
          </p:cNvPr>
          <p:cNvPicPr>
            <a:picLocks noChangeAspect="1"/>
          </p:cNvPicPr>
          <p:nvPr/>
        </p:nvPicPr>
        <p:blipFill rotWithShape="1">
          <a:blip r:embed="rId2"/>
          <a:srcRect l="24510" t="37701" r="24308" b="39348"/>
          <a:stretch/>
        </p:blipFill>
        <p:spPr>
          <a:xfrm>
            <a:off x="441960" y="815340"/>
            <a:ext cx="5775960" cy="1456944"/>
          </a:xfrm>
          <a:prstGeom prst="rect">
            <a:avLst/>
          </a:prstGeom>
        </p:spPr>
      </p:pic>
    </p:spTree>
    <p:extLst>
      <p:ext uri="{BB962C8B-B14F-4D97-AF65-F5344CB8AC3E}">
        <p14:creationId xmlns:p14="http://schemas.microsoft.com/office/powerpoint/2010/main" val="10458787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FIVE.pptx" id="{928531FE-40B6-4895-993A-83D26AA1E005}" vid="{C99C5ABD-1620-4AD2-A38C-62625556F38B}"/>
    </a:ext>
  </a:extLst>
</a:theme>
</file>

<file path=docProps/app.xml><?xml version="1.0" encoding="utf-8"?>
<Properties xmlns="http://schemas.openxmlformats.org/officeDocument/2006/extended-properties" xmlns:vt="http://schemas.openxmlformats.org/officeDocument/2006/docPropsVTypes">
  <Template>Geometric color block</Template>
  <TotalTime>0</TotalTime>
  <Words>377</Words>
  <Application>Microsoft Office PowerPoint</Application>
  <PresentationFormat>Widescreen</PresentationFormat>
  <Paragraphs>31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Algerian</vt:lpstr>
      <vt:lpstr>Arial Rounded MT Bold</vt:lpstr>
      <vt:lpstr>Century Gothic</vt:lpstr>
      <vt:lpstr>Garamond</vt:lpstr>
      <vt:lpstr>Times New Roman</vt:lpstr>
      <vt:lpstr>Wingdings</vt:lpstr>
      <vt:lpstr>SavonVTI</vt:lpstr>
      <vt:lpstr>PowerPoint Presentation</vt:lpstr>
      <vt:lpstr>PowerPoint Presentation</vt:lpstr>
      <vt:lpstr>PowerPoint Presentation</vt:lpstr>
      <vt:lpstr>Linear search</vt:lpstr>
      <vt:lpstr>PowerPoint Presentation</vt:lpstr>
      <vt:lpstr>PowerPoint Presentation</vt:lpstr>
      <vt:lpstr>QUCİK SORT</vt:lpstr>
      <vt:lpstr>PowerPoint Presentation</vt:lpstr>
      <vt:lpstr>PowerPoint Presentation</vt:lpstr>
      <vt:lpstr>SELECTİON SORT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2022-02-28T02:05:00Z</dcterms:created>
  <dcterms:modified xsi:type="dcterms:W3CDTF">2022-02-28T08:15:24Z</dcterms:modified>
</cp:coreProperties>
</file>